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49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0D0D0D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4574" y="1409191"/>
            <a:ext cx="9102851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7024" y="658444"/>
            <a:ext cx="10537951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Sitka Text"/>
                <a:cs typeface="Sitka Tex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3430" y="1865502"/>
            <a:ext cx="10909300" cy="4436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557" y="6465214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8309">
              <a:lnSpc>
                <a:spcPct val="100000"/>
              </a:lnSpc>
              <a:spcBef>
                <a:spcPts val="100"/>
              </a:spcBef>
            </a:pPr>
            <a:r>
              <a:rPr sz="7200" dirty="0"/>
              <a:t>Early</a:t>
            </a:r>
            <a:r>
              <a:rPr sz="7200" spc="-280" dirty="0"/>
              <a:t> </a:t>
            </a:r>
            <a:r>
              <a:rPr sz="7200" dirty="0"/>
              <a:t>Detection</a:t>
            </a:r>
            <a:r>
              <a:rPr sz="7200" spc="-254" dirty="0"/>
              <a:t> </a:t>
            </a:r>
            <a:r>
              <a:rPr sz="7200" spc="-25" dirty="0"/>
              <a:t>of </a:t>
            </a:r>
            <a:r>
              <a:rPr sz="7200" dirty="0"/>
              <a:t>Alzheimer's</a:t>
            </a:r>
            <a:r>
              <a:rPr sz="7200" spc="-390" dirty="0"/>
              <a:t> </a:t>
            </a:r>
            <a:r>
              <a:rPr sz="7200" spc="-10" dirty="0"/>
              <a:t>Disease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1931142" y="6454622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657" y="6477914"/>
            <a:ext cx="1555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873" y="12592"/>
            <a:ext cx="6278879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603" y="1204671"/>
            <a:ext cx="50812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399790" algn="l"/>
              </a:tabLst>
            </a:pP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Comparison Between </a:t>
            </a:r>
            <a:r>
              <a:rPr sz="4800" b="1" dirty="0">
                <a:solidFill>
                  <a:srgbClr val="FFFFFF"/>
                </a:solidFill>
                <a:latin typeface="Sitka Text"/>
                <a:cs typeface="Sitka Text"/>
              </a:rPr>
              <a:t>Different </a:t>
            </a: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classes </a:t>
            </a:r>
            <a:r>
              <a:rPr sz="4800" b="1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4800" b="1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infected</a:t>
            </a:r>
            <a:r>
              <a:rPr sz="4800" b="1" dirty="0">
                <a:solidFill>
                  <a:srgbClr val="FFFFFF"/>
                </a:solidFill>
                <a:latin typeface="Sitka Text"/>
                <a:cs typeface="Sitka Text"/>
              </a:rPr>
              <a:t>	</a:t>
            </a: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brain </a:t>
            </a:r>
            <a:r>
              <a:rPr sz="4800" b="1" dirty="0">
                <a:solidFill>
                  <a:srgbClr val="FFFFFF"/>
                </a:solidFill>
                <a:latin typeface="Sitka Text"/>
                <a:cs typeface="Sitka Text"/>
              </a:rPr>
              <a:t>in</a:t>
            </a: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4800" b="1" spc="-20" dirty="0">
                <a:solidFill>
                  <a:srgbClr val="FFFFFF"/>
                </a:solidFill>
                <a:latin typeface="Sitka Text"/>
                <a:cs typeface="Sitka Text"/>
              </a:rPr>
              <a:t>MRI.</a:t>
            </a:r>
            <a:endParaRPr sz="4800">
              <a:latin typeface="Sitka Text"/>
              <a:cs typeface="Sitka Tex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B8797-4E10-30F9-1BBF-219CB48C8D83}"/>
              </a:ext>
            </a:extLst>
          </p:cNvPr>
          <p:cNvSpPr txBox="1"/>
          <p:nvPr/>
        </p:nvSpPr>
        <p:spPr>
          <a:xfrm>
            <a:off x="6019800" y="-11927"/>
            <a:ext cx="2438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Class:NonDemented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772" y="7620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4288" y="538048"/>
            <a:ext cx="10450830" cy="4026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8510" indent="-6851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778510" algn="l"/>
              </a:tabLst>
            </a:pP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Dataset</a:t>
            </a:r>
            <a:endParaRPr sz="4800" dirty="0">
              <a:latin typeface="Sitka Text"/>
              <a:cs typeface="Sitka Text"/>
            </a:endParaRPr>
          </a:p>
          <a:p>
            <a:pPr marL="12700">
              <a:lnSpc>
                <a:spcPct val="100000"/>
              </a:lnSpc>
              <a:spcBef>
                <a:spcPts val="5355"/>
              </a:spcBef>
            </a:pPr>
            <a:r>
              <a:rPr sz="4000" b="1" spc="-20" dirty="0">
                <a:solidFill>
                  <a:srgbClr val="FFFFFF"/>
                </a:solidFill>
                <a:latin typeface="Calibri"/>
                <a:cs typeface="Calibri"/>
              </a:rPr>
              <a:t>ADNI</a:t>
            </a:r>
            <a:endParaRPr sz="4000" dirty="0">
              <a:latin typeface="Calibri"/>
              <a:cs typeface="Calibri"/>
            </a:endParaRPr>
          </a:p>
          <a:p>
            <a:pPr marL="288290">
              <a:lnSpc>
                <a:spcPct val="100000"/>
              </a:lnSpc>
              <a:spcBef>
                <a:spcPts val="248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3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Alzheimer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MRI</a:t>
            </a: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(224,224)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5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0"/>
              </a:spcBef>
              <a:buFont typeface="Wingdings"/>
              <a:buChar char=""/>
              <a:tabLst>
                <a:tab pos="354965" algn="l"/>
              </a:tabLst>
            </a:pP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consisting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Preprocessed</a:t>
            </a:r>
            <a:r>
              <a:rPr sz="2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MRI</a:t>
            </a:r>
            <a:r>
              <a:rPr sz="25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(Magnetic</a:t>
            </a:r>
            <a:r>
              <a:rPr sz="2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Resonance</a:t>
            </a:r>
            <a:r>
              <a:rPr sz="2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Imaging)</a:t>
            </a:r>
            <a:r>
              <a:rPr sz="2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5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0"/>
              </a:spcBef>
              <a:buFont typeface="Wingdings"/>
              <a:buChar char=""/>
              <a:tabLst>
                <a:tab pos="354965" algn="l"/>
              </a:tabLst>
            </a:pP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5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four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5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images.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1772" y="0"/>
              <a:ext cx="11268710" cy="6858000"/>
            </a:xfrm>
            <a:custGeom>
              <a:avLst/>
              <a:gdLst/>
              <a:ahLst/>
              <a:cxnLst/>
              <a:rect l="l" t="t" r="r" b="b"/>
              <a:pathLst>
                <a:path w="11268710" h="6858000">
                  <a:moveTo>
                    <a:pt x="1126845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268456" y="6858000"/>
                  </a:lnTo>
                  <a:lnTo>
                    <a:pt x="11268456" y="0"/>
                  </a:lnTo>
                  <a:close/>
                </a:path>
              </a:pathLst>
            </a:custGeom>
            <a:solidFill>
              <a:srgbClr val="00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7511" y="472821"/>
            <a:ext cx="300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indent="-6851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697865" algn="l"/>
              </a:tabLst>
            </a:pP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Dataset</a:t>
            </a:r>
            <a:endParaRPr sz="4800">
              <a:latin typeface="Sitka Text"/>
              <a:cs typeface="Sitka Tex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845691"/>
            <a:ext cx="8940800" cy="365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Dataset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is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consisting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total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(6400)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MRI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images.</a:t>
            </a:r>
            <a:endParaRPr sz="2800">
              <a:latin typeface="Sitka Text"/>
              <a:cs typeface="Sitka Text"/>
            </a:endParaRPr>
          </a:p>
          <a:p>
            <a:pPr>
              <a:lnSpc>
                <a:spcPct val="100000"/>
              </a:lnSpc>
              <a:spcBef>
                <a:spcPts val="3220"/>
              </a:spcBef>
            </a:pP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1: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Mild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(896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2: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Moderate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(64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3: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Non-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(3200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4: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Very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Mild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(2240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</a:t>
            </a:r>
            <a:endParaRPr sz="2800">
              <a:latin typeface="Sitka Text"/>
              <a:cs typeface="Sitka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3004" y="0"/>
            <a:ext cx="11463655" cy="6858000"/>
          </a:xfrm>
          <a:custGeom>
            <a:avLst/>
            <a:gdLst/>
            <a:ahLst/>
            <a:cxnLst/>
            <a:rect l="l" t="t" r="r" b="b"/>
            <a:pathLst>
              <a:path w="11463655" h="6858000">
                <a:moveTo>
                  <a:pt x="11463528" y="0"/>
                </a:moveTo>
                <a:lnTo>
                  <a:pt x="0" y="0"/>
                </a:lnTo>
                <a:lnTo>
                  <a:pt x="0" y="6858000"/>
                </a:lnTo>
                <a:lnTo>
                  <a:pt x="11463528" y="6858000"/>
                </a:lnTo>
                <a:lnTo>
                  <a:pt x="11463528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8527" y="658444"/>
            <a:ext cx="10647680" cy="5017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583565" algn="l"/>
              </a:tabLst>
            </a:pPr>
            <a:r>
              <a:rPr sz="4400" b="1" dirty="0">
                <a:solidFill>
                  <a:srgbClr val="FFFFFF"/>
                </a:solidFill>
                <a:latin typeface="Sitka Text"/>
                <a:cs typeface="Sitka Text"/>
              </a:rPr>
              <a:t>Image</a:t>
            </a:r>
            <a:r>
              <a:rPr sz="4400" b="1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Sitka Text"/>
                <a:cs typeface="Sitka Text"/>
              </a:rPr>
              <a:t>Preprocessing</a:t>
            </a:r>
            <a:endParaRPr sz="4400">
              <a:latin typeface="Sitka Text"/>
              <a:cs typeface="Sitka Text"/>
            </a:endParaRPr>
          </a:p>
          <a:p>
            <a:pPr marL="12700" marR="830580">
              <a:lnSpc>
                <a:spcPct val="150100"/>
              </a:lnSpc>
              <a:spcBef>
                <a:spcPts val="5210"/>
              </a:spcBef>
            </a:pP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We</a:t>
            </a:r>
            <a:r>
              <a:rPr sz="32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applied</a:t>
            </a:r>
            <a:r>
              <a:rPr sz="32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Data</a:t>
            </a:r>
            <a:r>
              <a:rPr sz="32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Augmentations</a:t>
            </a:r>
            <a:r>
              <a:rPr sz="32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techniques</a:t>
            </a:r>
            <a:r>
              <a:rPr sz="32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such</a:t>
            </a:r>
            <a:r>
              <a:rPr sz="32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Sitka Text"/>
                <a:cs typeface="Sitka Text"/>
              </a:rPr>
              <a:t>as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zoom,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rotation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,</a:t>
            </a:r>
            <a:r>
              <a:rPr sz="3200" spc="-1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flipping</a:t>
            </a:r>
            <a:r>
              <a:rPr sz="32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,switching.</a:t>
            </a:r>
            <a:endParaRPr sz="3200">
              <a:latin typeface="Sitka Text"/>
              <a:cs typeface="Sitka Text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27685" algn="l"/>
              </a:tabLst>
            </a:pP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factor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parameter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for</a:t>
            </a:r>
            <a:r>
              <a:rPr sz="32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rotation</a:t>
            </a:r>
            <a:r>
              <a:rPr sz="32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is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between</a:t>
            </a:r>
            <a:r>
              <a:rPr sz="32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0.15</a:t>
            </a:r>
            <a:endParaRPr sz="3200">
              <a:latin typeface="Sitka Text"/>
              <a:cs typeface="Sitka Text"/>
            </a:endParaRPr>
          </a:p>
          <a:p>
            <a:pPr marL="527685">
              <a:lnSpc>
                <a:spcPct val="100000"/>
              </a:lnSpc>
              <a:spcBef>
                <a:spcPts val="1925"/>
              </a:spcBef>
            </a:pP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,0.15.</a:t>
            </a:r>
            <a:endParaRPr sz="3200">
              <a:latin typeface="Sitka Text"/>
              <a:cs typeface="Sitka Text"/>
            </a:endParaRPr>
          </a:p>
          <a:p>
            <a:pPr marL="527050" indent="-514350">
              <a:lnSpc>
                <a:spcPct val="100000"/>
              </a:lnSpc>
              <a:spcBef>
                <a:spcPts val="1920"/>
              </a:spcBef>
              <a:buAutoNum type="arabicPeriod" startAt="2"/>
              <a:tabLst>
                <a:tab pos="527050" algn="l"/>
              </a:tabLst>
            </a:pP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factor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parameter</a:t>
            </a:r>
            <a:r>
              <a:rPr sz="32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for</a:t>
            </a:r>
            <a:r>
              <a:rPr sz="32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zoom</a:t>
            </a:r>
            <a:r>
              <a:rPr sz="32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is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between</a:t>
            </a:r>
            <a:r>
              <a:rPr sz="32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0.3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,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0.1.</a:t>
            </a:r>
            <a:endParaRPr sz="3200">
              <a:latin typeface="Sitka Text"/>
              <a:cs typeface="Sitka Tex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6657" y="6477914"/>
            <a:ext cx="1555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0117" y="685241"/>
            <a:ext cx="6363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583565" algn="l"/>
              </a:tabLst>
            </a:pPr>
            <a:r>
              <a:rPr sz="4400" b="1" dirty="0">
                <a:solidFill>
                  <a:srgbClr val="FFFFFF"/>
                </a:solidFill>
                <a:latin typeface="Sitka Text"/>
                <a:cs typeface="Sitka Text"/>
              </a:rPr>
              <a:t>Image</a:t>
            </a:r>
            <a:r>
              <a:rPr sz="4400" b="1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Sitka Text"/>
                <a:cs typeface="Sitka Text"/>
              </a:rPr>
              <a:t>Preprocessing</a:t>
            </a:r>
            <a:endParaRPr sz="4400">
              <a:latin typeface="Sitka Text"/>
              <a:cs typeface="Sitka Tex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9655" y="1834895"/>
            <a:ext cx="8755380" cy="4741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472821"/>
            <a:ext cx="10472420" cy="578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4560" indent="-6851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924560" algn="l"/>
                <a:tab pos="3408045" algn="l"/>
              </a:tabLst>
            </a:pP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Applied</a:t>
            </a:r>
            <a:r>
              <a:rPr sz="4800" b="1" dirty="0">
                <a:solidFill>
                  <a:srgbClr val="FFFFFF"/>
                </a:solidFill>
                <a:latin typeface="Sitka Text"/>
                <a:cs typeface="Sitka Text"/>
              </a:rPr>
              <a:t>	</a:t>
            </a:r>
            <a:r>
              <a:rPr sz="4800" b="1" spc="-10" dirty="0">
                <a:solidFill>
                  <a:srgbClr val="FFFFFF"/>
                </a:solidFill>
                <a:latin typeface="Sitka Text"/>
                <a:cs typeface="Sitka Text"/>
              </a:rPr>
              <a:t>Dataset</a:t>
            </a:r>
            <a:endParaRPr sz="4800">
              <a:latin typeface="Sitka Text"/>
              <a:cs typeface="Sitka Text"/>
            </a:endParaRPr>
          </a:p>
          <a:p>
            <a:pPr marL="182880">
              <a:lnSpc>
                <a:spcPct val="100000"/>
              </a:lnSpc>
              <a:spcBef>
                <a:spcPts val="3835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sz="3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resized</a:t>
            </a:r>
            <a:r>
              <a:rPr sz="3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3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128</a:t>
            </a:r>
            <a:r>
              <a:rPr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pixels.</a:t>
            </a:r>
            <a:endParaRPr sz="3600">
              <a:latin typeface="Calibri"/>
              <a:cs typeface="Calibri"/>
            </a:endParaRPr>
          </a:p>
          <a:p>
            <a:pPr marL="12700" marR="5080" indent="86360">
              <a:lnSpc>
                <a:spcPct val="100000"/>
              </a:lnSpc>
              <a:spcBef>
                <a:spcPts val="2535"/>
              </a:spcBef>
            </a:pP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26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dataset</a:t>
            </a:r>
            <a:r>
              <a:rPr sz="26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after</a:t>
            </a:r>
            <a:r>
              <a:rPr sz="26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data</a:t>
            </a:r>
            <a:r>
              <a:rPr sz="26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augmentation</a:t>
            </a:r>
            <a:r>
              <a:rPr sz="26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consists</a:t>
            </a:r>
            <a:r>
              <a:rPr sz="26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6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total</a:t>
            </a:r>
            <a:r>
              <a:rPr sz="26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dirty="0">
                <a:solidFill>
                  <a:srgbClr val="FFFFFF"/>
                </a:solidFill>
                <a:latin typeface="Sitka Text"/>
                <a:cs typeface="Sitka Text"/>
              </a:rPr>
              <a:t>(33,984)</a:t>
            </a:r>
            <a:r>
              <a:rPr sz="2600" spc="-1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Sitka Text"/>
                <a:cs typeface="Sitka Text"/>
              </a:rPr>
              <a:t>MRI </a:t>
            </a:r>
            <a:r>
              <a:rPr sz="2600" spc="-10" dirty="0">
                <a:solidFill>
                  <a:srgbClr val="FFFFFF"/>
                </a:solidFill>
                <a:latin typeface="Sitka Text"/>
                <a:cs typeface="Sitka Text"/>
              </a:rPr>
              <a:t>images.</a:t>
            </a:r>
            <a:endParaRPr sz="2600">
              <a:latin typeface="Sitka Text"/>
              <a:cs typeface="Sitka Text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26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1: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Mild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(8960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images).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2: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Moderate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(6464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images).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3: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Non-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(9600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images).</a:t>
            </a:r>
            <a:endParaRPr sz="2800">
              <a:latin typeface="Sitka Text"/>
              <a:cs typeface="Sitka Text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Class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-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4: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Very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Mild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Demented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(8960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images).</a:t>
            </a:r>
            <a:endParaRPr sz="2800">
              <a:latin typeface="Sitka Text"/>
              <a:cs typeface="Sitka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93957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66622" y="574293"/>
            <a:ext cx="4175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RELATED</a:t>
            </a:r>
            <a:r>
              <a:rPr sz="4000" spc="-215" dirty="0"/>
              <a:t> </a:t>
            </a:r>
            <a:r>
              <a:rPr sz="4000" spc="-20" dirty="0"/>
              <a:t>WORK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597331" y="1841500"/>
            <a:ext cx="10944225" cy="4791710"/>
            <a:chOff x="597331" y="1841500"/>
            <a:chExt cx="10944225" cy="4791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331" y="1841500"/>
              <a:ext cx="10943793" cy="8613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09" y="2695194"/>
              <a:ext cx="10939221" cy="8305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109" y="3518154"/>
              <a:ext cx="10939221" cy="981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09" y="4491989"/>
              <a:ext cx="10939221" cy="7086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09" y="5193029"/>
              <a:ext cx="10939221" cy="708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109" y="5894070"/>
              <a:ext cx="10939221" cy="739140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97331" y="1835150"/>
          <a:ext cx="10931524" cy="4786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7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Paper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Author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262890" indent="-1752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Algorithm&amp; 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1440" marR="8832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Early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Non-invasive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Near- Infrared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Spectroscopy.(2019)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889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Khan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(OASIS)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16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Adaboosting: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88.73%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Artificial</a:t>
                      </a:r>
                      <a:r>
                        <a:rPr sz="16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Neural Network:83.04%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8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Prediction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Progressive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Mild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Cognitive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Impairment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Structural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MRI.(2022)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Bing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Yan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Lim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(ADNI)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470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CNN:72.7% VGG16:80.66%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RESNET:76.86%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Approach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Early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Disease.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(2021)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63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Hadeer</a:t>
                      </a:r>
                      <a:r>
                        <a:rPr sz="1400" spc="2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Helaly (ADNI)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921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CNN:93.61% Vgg19:97%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4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Convolutional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Neural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MRI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Data.(2021)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930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Ali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Nawaz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(OASIS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ADNI)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108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CNN:73.75% GLCM:79.90%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validation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interpretable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framework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classification.(2020)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46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Shangran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Qiu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(ADNI,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AIBL,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NACC)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936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FCN-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MLP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CNN:0.968</a:t>
                      </a:r>
                      <a:r>
                        <a:rPr sz="1600" spc="3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+/-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0.014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R="264795" algn="r">
                        <a:lnSpc>
                          <a:spcPts val="1395"/>
                        </a:lnSpc>
                        <a:spcBef>
                          <a:spcPts val="155"/>
                        </a:spcBef>
                      </a:pPr>
                      <a:r>
                        <a:rPr sz="1200" spc="-25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0916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RELATED</a:t>
            </a:r>
            <a:r>
              <a:rPr sz="4000" spc="-45" dirty="0"/>
              <a:t> </a:t>
            </a:r>
            <a:r>
              <a:rPr sz="4000" spc="-20" dirty="0"/>
              <a:t>WORK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603250" y="1832610"/>
            <a:ext cx="11026140" cy="4732655"/>
            <a:chOff x="603250" y="1832610"/>
            <a:chExt cx="11026140" cy="47326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250" y="1832610"/>
              <a:ext cx="11026140" cy="862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28" y="2687827"/>
              <a:ext cx="11021568" cy="5852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8" y="3265424"/>
              <a:ext cx="11021568" cy="7086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8" y="3966464"/>
              <a:ext cx="11021568" cy="8305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8" y="4789424"/>
              <a:ext cx="11021568" cy="708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028" y="5490463"/>
              <a:ext cx="11021568" cy="1074420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3250" y="1826260"/>
          <a:ext cx="11014709" cy="4726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1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Paper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Author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13080" marR="329565" indent="-1752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Algorithm&amp; 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580"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Detecting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methods.(2021)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Kia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Dashtipour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BILSTEM:93.19%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Transfer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freeze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neurological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disorder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ADNI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dataset.(2021)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Saeeda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Naz1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(ADNI)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VGG16:99.14%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VGG19:95.89%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MRI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Segmentation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Human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Brain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Diagnosis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Disease: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Survey.(2020)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606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Yamanakkanvar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(ADNI,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AIBL,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IBSR)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04825" indent="5511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94.3%(CSF) DSC/JI:97.5%(WM)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94.8%(GM)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Early-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Stage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Alzheimer’s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Prediction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Models.(2022)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C.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Kavitha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(OASIS)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XGBOOST:85.92%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165">
                <a:tc>
                  <a:txBody>
                    <a:bodyPr/>
                    <a:lstStyle/>
                    <a:p>
                      <a:pPr marL="91440" marR="6159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DEMNET:</a:t>
                      </a:r>
                      <a:r>
                        <a:rPr sz="20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Early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Diagnosis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Alzheimer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Diseases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Dementia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MR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Images.(2021)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35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Suriya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Murugan (ADNI)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52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transfer</a:t>
                      </a:r>
                      <a:r>
                        <a:rPr sz="16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learning:98.7% 3DCNN:97.52%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3DVIEW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MODEL:95.11%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236" y="0"/>
            <a:ext cx="11463655" cy="6858000"/>
          </a:xfrm>
          <a:custGeom>
            <a:avLst/>
            <a:gdLst/>
            <a:ahLst/>
            <a:cxnLst/>
            <a:rect l="l" t="t" r="r" b="b"/>
            <a:pathLst>
              <a:path w="11463655" h="6858000">
                <a:moveTo>
                  <a:pt x="11463528" y="0"/>
                </a:moveTo>
                <a:lnTo>
                  <a:pt x="0" y="0"/>
                </a:lnTo>
                <a:lnTo>
                  <a:pt x="0" y="6858000"/>
                </a:lnTo>
                <a:lnTo>
                  <a:pt x="11463528" y="6858000"/>
                </a:lnTo>
                <a:lnTo>
                  <a:pt x="11463528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8527" y="658444"/>
            <a:ext cx="9185275" cy="366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583565" algn="l"/>
              </a:tabLst>
            </a:pPr>
            <a:r>
              <a:rPr sz="4400" b="1" dirty="0">
                <a:solidFill>
                  <a:srgbClr val="FFFFFF"/>
                </a:solidFill>
                <a:latin typeface="Sitka Text"/>
                <a:cs typeface="Sitka Text"/>
              </a:rPr>
              <a:t>CNN</a:t>
            </a:r>
            <a:r>
              <a:rPr sz="4400" b="1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Sitka Text"/>
                <a:cs typeface="Sitka Text"/>
              </a:rPr>
              <a:t>Classifier</a:t>
            </a:r>
            <a:endParaRPr sz="4400" dirty="0">
              <a:latin typeface="Sitka Text"/>
              <a:cs typeface="Sitka Text"/>
            </a:endParaRPr>
          </a:p>
          <a:p>
            <a:pPr>
              <a:lnSpc>
                <a:spcPct val="100000"/>
              </a:lnSpc>
            </a:pPr>
            <a:endParaRPr sz="4400" dirty="0">
              <a:latin typeface="Sitka Text"/>
              <a:cs typeface="Sitka Text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4400" dirty="0">
              <a:latin typeface="Sitka Text"/>
              <a:cs typeface="Sitka Text"/>
            </a:endParaRPr>
          </a:p>
          <a:p>
            <a:pPr marL="56896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Sitka Text"/>
                <a:cs typeface="Sitka Text"/>
              </a:rPr>
              <a:t>VGG19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,</a:t>
            </a:r>
            <a:r>
              <a:rPr sz="36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b="1" dirty="0">
                <a:solidFill>
                  <a:srgbClr val="FFFFFF"/>
                </a:solidFill>
                <a:latin typeface="Sitka Text"/>
                <a:cs typeface="Sitka Text"/>
              </a:rPr>
              <a:t>DenseNet121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,</a:t>
            </a:r>
            <a:r>
              <a:rPr sz="36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Sitka Text"/>
                <a:cs typeface="Sitka Text"/>
              </a:rPr>
              <a:t>SqueezeNet</a:t>
            </a:r>
            <a:endParaRPr sz="3600" dirty="0">
              <a:latin typeface="Sitka Text"/>
              <a:cs typeface="Sitka Text"/>
            </a:endParaRPr>
          </a:p>
          <a:p>
            <a:pPr marL="568960">
              <a:lnSpc>
                <a:spcPct val="100000"/>
              </a:lnSpc>
              <a:spcBef>
                <a:spcPts val="2160"/>
              </a:spcBef>
              <a:tabLst>
                <a:tab pos="3721100" algn="l"/>
              </a:tabLst>
            </a:pP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were</a:t>
            </a:r>
            <a:r>
              <a:rPr sz="36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3600" spc="-1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Sitka Text"/>
                <a:cs typeface="Sitka Text"/>
              </a:rPr>
              <a:t>deep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	learning</a:t>
            </a:r>
            <a:r>
              <a:rPr sz="36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models</a:t>
            </a:r>
            <a:r>
              <a:rPr sz="36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dirty="0">
                <a:solidFill>
                  <a:srgbClr val="FFFFFF"/>
                </a:solidFill>
                <a:latin typeface="Sitka Text"/>
                <a:cs typeface="Sitka Text"/>
              </a:rPr>
              <a:t>we</a:t>
            </a:r>
            <a:r>
              <a:rPr sz="36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Sitka Text"/>
                <a:cs typeface="Sitka Text"/>
              </a:rPr>
              <a:t>used.</a:t>
            </a:r>
            <a:endParaRPr sz="3600" dirty="0">
              <a:latin typeface="Sitka Text"/>
              <a:cs typeface="Sitka Tex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3004" y="0"/>
            <a:ext cx="11463655" cy="6858000"/>
          </a:xfrm>
          <a:custGeom>
            <a:avLst/>
            <a:gdLst/>
            <a:ahLst/>
            <a:cxnLst/>
            <a:rect l="l" t="t" r="r" b="b"/>
            <a:pathLst>
              <a:path w="11463655" h="6858000">
                <a:moveTo>
                  <a:pt x="11463528" y="0"/>
                </a:moveTo>
                <a:lnTo>
                  <a:pt x="0" y="0"/>
                </a:lnTo>
                <a:lnTo>
                  <a:pt x="0" y="6858000"/>
                </a:lnTo>
                <a:lnTo>
                  <a:pt x="11463528" y="6858000"/>
                </a:lnTo>
                <a:lnTo>
                  <a:pt x="11463528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1-</a:t>
            </a:r>
            <a:r>
              <a:rPr spc="-10" dirty="0"/>
              <a:t>DenseNet121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11530" y="1871852"/>
            <a:ext cx="10829925" cy="4441190"/>
            <a:chOff x="811530" y="1871852"/>
            <a:chExt cx="10829925" cy="44411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530" y="1871852"/>
              <a:ext cx="10829798" cy="8125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832" y="2676779"/>
              <a:ext cx="10826496" cy="7010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832" y="3370199"/>
              <a:ext cx="10826496" cy="7757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832" y="4138295"/>
              <a:ext cx="10826496" cy="647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32" y="4778375"/>
              <a:ext cx="10826496" cy="922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832" y="5692774"/>
              <a:ext cx="10826496" cy="620268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1530" y="1865502"/>
          <a:ext cx="10820399" cy="4436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9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355"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Reason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128*128*3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image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9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Optimization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Most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optimizer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literature.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Bath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29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After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several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trials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found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small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sizes</a:t>
                      </a:r>
                      <a:r>
                        <a:rPr sz="1800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give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better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Epochs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048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maximum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were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reach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while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doing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our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test,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google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colab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blocking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Probability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vector</a:t>
                      </a:r>
                      <a:r>
                        <a:rPr sz="18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67284" y="76200"/>
            <a:ext cx="11267440" cy="6858000"/>
          </a:xfrm>
          <a:custGeom>
            <a:avLst/>
            <a:gdLst/>
            <a:ahLst/>
            <a:cxnLst/>
            <a:rect l="l" t="t" r="r" b="b"/>
            <a:pathLst>
              <a:path w="11267440" h="6858000">
                <a:moveTo>
                  <a:pt x="11266932" y="0"/>
                </a:moveTo>
                <a:lnTo>
                  <a:pt x="0" y="0"/>
                </a:lnTo>
                <a:lnTo>
                  <a:pt x="0" y="6858000"/>
                </a:lnTo>
                <a:lnTo>
                  <a:pt x="11266932" y="6858000"/>
                </a:lnTo>
                <a:lnTo>
                  <a:pt x="11266932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916381"/>
            <a:ext cx="51981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TEAM</a:t>
            </a:r>
            <a:r>
              <a:rPr sz="4800" spc="-15" dirty="0"/>
              <a:t> </a:t>
            </a:r>
            <a:r>
              <a:rPr sz="4800" spc="-10" dirty="0"/>
              <a:t>MEMBERS</a:t>
            </a:r>
            <a:endParaRPr sz="4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079093" y="2162708"/>
            <a:ext cx="5994400" cy="130805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780"/>
              </a:spcBef>
              <a:buAutoNum type="arabicPeriod"/>
              <a:tabLst>
                <a:tab pos="527685" algn="l"/>
              </a:tabLst>
            </a:pPr>
            <a:r>
              <a:rPr lang="en-IN" sz="2800" b="1" dirty="0">
                <a:solidFill>
                  <a:srgbClr val="FFFFFF"/>
                </a:solidFill>
                <a:latin typeface="Sitka Text"/>
                <a:cs typeface="Sitka Text"/>
              </a:rPr>
              <a:t>Devansh Prashar(2110993775)</a:t>
            </a:r>
            <a:endParaRPr lang="en-IN" sz="2800" dirty="0">
              <a:latin typeface="Sitka Text"/>
              <a:cs typeface="Sitka Text"/>
            </a:endParaRPr>
          </a:p>
          <a:p>
            <a:pPr marL="527685" indent="-514984">
              <a:lnSpc>
                <a:spcPct val="100000"/>
              </a:lnSpc>
              <a:spcBef>
                <a:spcPts val="1685"/>
              </a:spcBef>
              <a:buAutoNum type="arabicPeriod"/>
              <a:tabLst>
                <a:tab pos="527685" algn="l"/>
              </a:tabLst>
            </a:pPr>
            <a:r>
              <a:rPr lang="en-IN" sz="2800" b="1" dirty="0">
                <a:solidFill>
                  <a:srgbClr val="FFFFFF"/>
                </a:solidFill>
                <a:latin typeface="Sitka Text"/>
                <a:cs typeface="Sitka Text"/>
              </a:rPr>
              <a:t>Ishita Jindal(2110993799)</a:t>
            </a:r>
            <a:endParaRPr lang="en-IN" sz="2800" dirty="0">
              <a:latin typeface="Sitka Text"/>
              <a:cs typeface="Sitka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3004" y="0"/>
              <a:ext cx="11463655" cy="6858000"/>
            </a:xfrm>
            <a:custGeom>
              <a:avLst/>
              <a:gdLst/>
              <a:ahLst/>
              <a:cxnLst/>
              <a:rect l="l" t="t" r="r" b="b"/>
              <a:pathLst>
                <a:path w="11463655" h="6858000">
                  <a:moveTo>
                    <a:pt x="114635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463528" y="6858000"/>
                  </a:lnTo>
                  <a:lnTo>
                    <a:pt x="11463528" y="0"/>
                  </a:lnTo>
                  <a:close/>
                </a:path>
              </a:pathLst>
            </a:custGeom>
            <a:solidFill>
              <a:srgbClr val="00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660" y="847420"/>
            <a:ext cx="10699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Calibri"/>
                <a:cs typeface="Calibri"/>
              </a:rPr>
              <a:t>Training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Validation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Loss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DenseNet121&amp;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confusion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matrix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9055" y="1744979"/>
            <a:ext cx="10723245" cy="4712335"/>
            <a:chOff x="829055" y="1744979"/>
            <a:chExt cx="10723245" cy="47123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955" y="1754123"/>
              <a:ext cx="4838954" cy="46939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9" y="1754123"/>
              <a:ext cx="4937760" cy="46939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3627" y="1749551"/>
              <a:ext cx="4947285" cy="4703445"/>
            </a:xfrm>
            <a:custGeom>
              <a:avLst/>
              <a:gdLst/>
              <a:ahLst/>
              <a:cxnLst/>
              <a:rect l="l" t="t" r="r" b="b"/>
              <a:pathLst>
                <a:path w="4947285" h="4703445">
                  <a:moveTo>
                    <a:pt x="0" y="4703064"/>
                  </a:moveTo>
                  <a:lnTo>
                    <a:pt x="4946904" y="4703064"/>
                  </a:lnTo>
                  <a:lnTo>
                    <a:pt x="4946904" y="0"/>
                  </a:lnTo>
                  <a:lnTo>
                    <a:pt x="0" y="0"/>
                  </a:lnTo>
                  <a:lnTo>
                    <a:pt x="0" y="470306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8815" y="1754123"/>
              <a:ext cx="5023104" cy="469392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83463" y="0"/>
            <a:ext cx="11462385" cy="6858000"/>
          </a:xfrm>
          <a:custGeom>
            <a:avLst/>
            <a:gdLst/>
            <a:ahLst/>
            <a:cxnLst/>
            <a:rect l="l" t="t" r="r" b="b"/>
            <a:pathLst>
              <a:path w="11462385" h="6858000">
                <a:moveTo>
                  <a:pt x="11462004" y="0"/>
                </a:moveTo>
                <a:lnTo>
                  <a:pt x="0" y="0"/>
                </a:lnTo>
                <a:lnTo>
                  <a:pt x="0" y="6858000"/>
                </a:lnTo>
                <a:lnTo>
                  <a:pt x="11462004" y="6858000"/>
                </a:lnTo>
                <a:lnTo>
                  <a:pt x="11462004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2</a:t>
            </a:r>
            <a:r>
              <a:rPr dirty="0"/>
              <a:t>-</a:t>
            </a:r>
            <a:r>
              <a:rPr spc="-10" dirty="0"/>
              <a:t>VGG19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11530" y="1871852"/>
            <a:ext cx="10829925" cy="4441190"/>
            <a:chOff x="811530" y="1871852"/>
            <a:chExt cx="10829925" cy="44411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530" y="1871852"/>
              <a:ext cx="10829798" cy="8125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832" y="2676779"/>
              <a:ext cx="10826496" cy="7010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832" y="3370199"/>
              <a:ext cx="10826496" cy="7757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832" y="4138295"/>
              <a:ext cx="10826496" cy="647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32" y="4778375"/>
              <a:ext cx="10826496" cy="9220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832" y="5692774"/>
              <a:ext cx="10826496" cy="620268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1530" y="1865502"/>
          <a:ext cx="10820399" cy="4436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9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355"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Reason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128*128*3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image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9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Optimization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Most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optimizer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literature.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Bath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291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After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several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trials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found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small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sizes</a:t>
                      </a:r>
                      <a:r>
                        <a:rPr sz="1800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give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better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Epochs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048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maximum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were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able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reach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while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doing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our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test,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google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colab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blocking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Probability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vector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3004" y="0"/>
            <a:ext cx="11463655" cy="6858000"/>
          </a:xfrm>
          <a:custGeom>
            <a:avLst/>
            <a:gdLst/>
            <a:ahLst/>
            <a:cxnLst/>
            <a:rect l="l" t="t" r="r" b="b"/>
            <a:pathLst>
              <a:path w="11463655" h="6858000">
                <a:moveTo>
                  <a:pt x="11463528" y="0"/>
                </a:moveTo>
                <a:lnTo>
                  <a:pt x="0" y="0"/>
                </a:lnTo>
                <a:lnTo>
                  <a:pt x="0" y="6858000"/>
                </a:lnTo>
                <a:lnTo>
                  <a:pt x="11463528" y="6858000"/>
                </a:lnTo>
                <a:lnTo>
                  <a:pt x="11463528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849" y="880948"/>
            <a:ext cx="10904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latin typeface="Calibri"/>
                <a:cs typeface="Calibri"/>
              </a:rPr>
              <a:t>Training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Validation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Loss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VGG19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&amp;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confusion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matrix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5612" y="1886711"/>
            <a:ext cx="10648315" cy="4470400"/>
            <a:chOff x="705612" y="1886711"/>
            <a:chExt cx="10648315" cy="4470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" y="1886711"/>
              <a:ext cx="5138928" cy="44698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923" y="1886712"/>
              <a:ext cx="4722876" cy="44698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52476"/>
            <a:ext cx="5993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RESULTS</a:t>
            </a:r>
            <a:r>
              <a:rPr sz="4000" spc="-180" dirty="0"/>
              <a:t> </a:t>
            </a:r>
            <a:r>
              <a:rPr sz="4000" spc="-10" dirty="0"/>
              <a:t>COMPARISON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833627" y="1983739"/>
            <a:ext cx="10781030" cy="4758055"/>
            <a:chOff x="833627" y="1983739"/>
            <a:chExt cx="10781030" cy="47580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627" y="1983739"/>
              <a:ext cx="10780776" cy="11750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27" y="3151123"/>
              <a:ext cx="10780776" cy="11750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627" y="4318507"/>
              <a:ext cx="10780776" cy="11734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627" y="5484313"/>
              <a:ext cx="10780776" cy="1257300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218178"/>
              </p:ext>
            </p:extLst>
          </p:nvPr>
        </p:nvGraphicFramePr>
        <p:xfrm>
          <a:off x="833627" y="2107234"/>
          <a:ext cx="10428097" cy="3836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1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18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8232">
                <a:tc>
                  <a:txBody>
                    <a:bodyPr/>
                    <a:lstStyle/>
                    <a:p>
                      <a:pPr marL="359410">
                        <a:lnSpc>
                          <a:spcPts val="2700"/>
                        </a:lnSpc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MODEL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2700"/>
                        </a:lnSpc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ACCURACY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5170">
                        <a:lnSpc>
                          <a:spcPts val="2700"/>
                        </a:lnSpc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AUC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ts val="2585"/>
                        </a:lnSpc>
                      </a:pPr>
                      <a:r>
                        <a:rPr sz="2700" b="1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PRECISION</a:t>
                      </a:r>
                      <a:endParaRPr sz="2700">
                        <a:latin typeface="Sitka Text"/>
                        <a:cs typeface="Sitka Tex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5605">
                        <a:lnSpc>
                          <a:spcPts val="2700"/>
                        </a:lnSpc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RECALL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56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Vgg19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0.8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4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0.9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7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0.8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7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0.80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1544">
                <a:tc>
                  <a:txBody>
                    <a:bodyPr/>
                    <a:lstStyle/>
                    <a:p>
                      <a:pPr marL="31750" marR="49212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DensNet-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121</a:t>
                      </a:r>
                      <a:endParaRPr sz="280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82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0.9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6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0.8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6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51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0.7</a:t>
                      </a:r>
                      <a:r>
                        <a:rPr lang="en-US" sz="2800" spc="-20" dirty="0">
                          <a:solidFill>
                            <a:srgbClr val="FFFFFF"/>
                          </a:solidFill>
                          <a:latin typeface="Sitka Text"/>
                          <a:cs typeface="Sitka Text"/>
                        </a:rPr>
                        <a:t>5</a:t>
                      </a: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3187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10541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10541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105410" marB="0"/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10541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2800" dirty="0">
                        <a:latin typeface="Sitka Text"/>
                        <a:cs typeface="Sitka Text"/>
                      </a:endParaRPr>
                    </a:p>
                  </a:txBody>
                  <a:tcPr marL="0" marR="0" marT="1054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6657" y="6477914"/>
            <a:ext cx="15557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463" y="0"/>
            <a:ext cx="11462385" cy="6858000"/>
          </a:xfrm>
          <a:custGeom>
            <a:avLst/>
            <a:gdLst/>
            <a:ahLst/>
            <a:cxnLst/>
            <a:rect l="l" t="t" r="r" b="b"/>
            <a:pathLst>
              <a:path w="11462385" h="6858000">
                <a:moveTo>
                  <a:pt x="11462004" y="0"/>
                </a:moveTo>
                <a:lnTo>
                  <a:pt x="0" y="0"/>
                </a:lnTo>
                <a:lnTo>
                  <a:pt x="0" y="6858000"/>
                </a:lnTo>
                <a:lnTo>
                  <a:pt x="11462004" y="6858000"/>
                </a:lnTo>
                <a:lnTo>
                  <a:pt x="11462004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04850" y="1240536"/>
            <a:ext cx="10893425" cy="4604385"/>
            <a:chOff x="704850" y="1240536"/>
            <a:chExt cx="10893425" cy="46043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50" y="1240536"/>
              <a:ext cx="10893171" cy="6677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28" y="1900707"/>
              <a:ext cx="10888980" cy="3944112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72158"/>
              </p:ext>
            </p:extLst>
          </p:nvPr>
        </p:nvGraphicFramePr>
        <p:xfrm>
          <a:off x="704850" y="1234186"/>
          <a:ext cx="10880725" cy="4600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OUR</a:t>
                      </a:r>
                      <a:r>
                        <a:rPr sz="32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WORK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ANOTHER</a:t>
                      </a:r>
                      <a:r>
                        <a:rPr sz="3200" b="1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STUDY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VGG19:</a:t>
                      </a:r>
                      <a:r>
                        <a:rPr sz="26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r>
                        <a:rPr lang="en-US"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.0%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60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131695" algn="l"/>
                        </a:tabLst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Dataset:</a:t>
                      </a: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ADNI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CNN:72.7%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  <a:p>
                      <a:pPr marL="143510" marR="4011295">
                        <a:lnSpc>
                          <a:spcPct val="114999"/>
                        </a:lnSpc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VGG16:80.66%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RESNET:76.86%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3154045" algn="l"/>
                        </a:tabLst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Dataset:</a:t>
                      </a: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ADNI</a:t>
                      </a:r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5607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9" y="152476"/>
            <a:ext cx="3501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COMPARISON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7018" y="1718563"/>
            <a:ext cx="995235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dirty="0"/>
              <a:t>Thank</a:t>
            </a:r>
            <a:r>
              <a:rPr sz="13800" spc="5" dirty="0"/>
              <a:t> </a:t>
            </a:r>
            <a:r>
              <a:rPr sz="13800" spc="-20" dirty="0"/>
              <a:t>You!</a:t>
            </a:r>
            <a:endParaRPr sz="13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6571" y="727024"/>
            <a:ext cx="2024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INDEX</a:t>
            </a:r>
            <a:endParaRPr sz="4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47343" y="1730074"/>
            <a:ext cx="4400550" cy="4415155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585470" indent="-572770">
              <a:lnSpc>
                <a:spcPct val="100000"/>
              </a:lnSpc>
              <a:spcBef>
                <a:spcPts val="2014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Introduction</a:t>
            </a:r>
            <a:endParaRPr sz="3200">
              <a:latin typeface="Sitka Text"/>
              <a:cs typeface="Sitka Text"/>
            </a:endParaRPr>
          </a:p>
          <a:p>
            <a:pPr marL="585470" indent="-572770">
              <a:lnSpc>
                <a:spcPct val="100000"/>
              </a:lnSpc>
              <a:spcBef>
                <a:spcPts val="1920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Objective</a:t>
            </a:r>
            <a:endParaRPr sz="3200">
              <a:latin typeface="Sitka Text"/>
              <a:cs typeface="Sitka Text"/>
            </a:endParaRPr>
          </a:p>
          <a:p>
            <a:pPr marL="585470" indent="-572770">
              <a:lnSpc>
                <a:spcPct val="100000"/>
              </a:lnSpc>
              <a:spcBef>
                <a:spcPts val="1920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Related</a:t>
            </a:r>
            <a:r>
              <a:rPr sz="32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Sitka Text"/>
                <a:cs typeface="Sitka Text"/>
              </a:rPr>
              <a:t>work</a:t>
            </a:r>
            <a:endParaRPr sz="3200">
              <a:latin typeface="Sitka Text"/>
              <a:cs typeface="Sitka Text"/>
            </a:endParaRPr>
          </a:p>
          <a:p>
            <a:pPr marL="585470" indent="-572770">
              <a:lnSpc>
                <a:spcPct val="100000"/>
              </a:lnSpc>
              <a:spcBef>
                <a:spcPts val="1920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dirty="0">
                <a:solidFill>
                  <a:srgbClr val="FFFFFF"/>
                </a:solidFill>
                <a:latin typeface="Sitka Text"/>
                <a:cs typeface="Sitka Text"/>
              </a:rPr>
              <a:t>Implemented</a:t>
            </a:r>
            <a:r>
              <a:rPr sz="32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model</a:t>
            </a:r>
            <a:endParaRPr sz="3200">
              <a:latin typeface="Sitka Text"/>
              <a:cs typeface="Sitka Text"/>
            </a:endParaRPr>
          </a:p>
          <a:p>
            <a:pPr marL="585470" indent="-572770">
              <a:lnSpc>
                <a:spcPct val="100000"/>
              </a:lnSpc>
              <a:spcBef>
                <a:spcPts val="1925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Results</a:t>
            </a:r>
            <a:endParaRPr sz="3200">
              <a:latin typeface="Sitka Text"/>
              <a:cs typeface="Sitka Text"/>
            </a:endParaRPr>
          </a:p>
          <a:p>
            <a:pPr marL="585470" indent="-572770">
              <a:lnSpc>
                <a:spcPct val="100000"/>
              </a:lnSpc>
              <a:spcBef>
                <a:spcPts val="1920"/>
              </a:spcBef>
              <a:buFont typeface="Courier New"/>
              <a:buChar char="o"/>
              <a:tabLst>
                <a:tab pos="585470" algn="l"/>
              </a:tabLst>
            </a:pPr>
            <a:r>
              <a:rPr sz="3200" spc="-10" dirty="0">
                <a:solidFill>
                  <a:srgbClr val="FFFFFF"/>
                </a:solidFill>
                <a:latin typeface="Sitka Text"/>
                <a:cs typeface="Sitka Text"/>
              </a:rPr>
              <a:t>Comparison</a:t>
            </a:r>
            <a:endParaRPr sz="3200">
              <a:latin typeface="Sitka Text"/>
              <a:cs typeface="Sitka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50391" y="1837949"/>
            <a:ext cx="9495790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In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entire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world,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Alzheimer's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disease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(AD)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is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most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frequent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cause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8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dementia.</a:t>
            </a:r>
            <a:endParaRPr sz="2800">
              <a:latin typeface="Sitka Text"/>
              <a:cs typeface="Sitka Text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2800">
              <a:latin typeface="Sitka Text"/>
              <a:cs typeface="Sitka Text"/>
            </a:endParaRPr>
          </a:p>
          <a:p>
            <a:pPr marL="12700" marR="216535">
              <a:lnSpc>
                <a:spcPct val="150000"/>
              </a:lnSpc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</a:t>
            </a:r>
            <a:r>
              <a:rPr sz="2800" spc="-10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progressive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neurologic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condition</a:t>
            </a:r>
            <a:r>
              <a:rPr sz="2800" spc="-9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reduces</a:t>
            </a:r>
            <a:r>
              <a:rPr sz="28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brain</a:t>
            </a:r>
            <a:r>
              <a:rPr sz="2800" spc="-9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size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(brain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atrophy)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and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kills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brain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cells,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resulting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in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slow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deterioration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800" spc="-10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thinking,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acting,</a:t>
            </a:r>
            <a:r>
              <a:rPr sz="2800" spc="-10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and</a:t>
            </a:r>
            <a:r>
              <a:rPr sz="2800" spc="-10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social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skills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that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reduces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</a:t>
            </a:r>
            <a:r>
              <a:rPr sz="28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person's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capacity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for</a:t>
            </a:r>
            <a:r>
              <a:rPr sz="2800" spc="-10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independence.</a:t>
            </a:r>
            <a:endParaRPr sz="2800">
              <a:latin typeface="Sitka Text"/>
              <a:cs typeface="Sitka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1772" y="0"/>
            <a:ext cx="11268710" cy="6858000"/>
          </a:xfrm>
          <a:custGeom>
            <a:avLst/>
            <a:gdLst/>
            <a:ahLst/>
            <a:cxnLst/>
            <a:rect l="l" t="t" r="r" b="b"/>
            <a:pathLst>
              <a:path w="11268710" h="6858000">
                <a:moveTo>
                  <a:pt x="11268456" y="0"/>
                </a:moveTo>
                <a:lnTo>
                  <a:pt x="0" y="0"/>
                </a:lnTo>
                <a:lnTo>
                  <a:pt x="0" y="6858000"/>
                </a:lnTo>
                <a:lnTo>
                  <a:pt x="11268456" y="6858000"/>
                </a:lnTo>
                <a:lnTo>
                  <a:pt x="11268456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50391" y="1349989"/>
            <a:ext cx="9544685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5.8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million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people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age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65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and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older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live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with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Alzheimer's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disease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(AD),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which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is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difficult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and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incurable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if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it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progresses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to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advanced</a:t>
            </a:r>
            <a:r>
              <a:rPr sz="28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level.</a:t>
            </a:r>
            <a:r>
              <a:rPr sz="2800" spc="-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Eighty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percent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them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are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75</a:t>
            </a:r>
            <a:r>
              <a:rPr sz="2800" spc="-4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or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older.</a:t>
            </a:r>
            <a:endParaRPr sz="2800">
              <a:latin typeface="Sitka Text"/>
              <a:cs typeface="Sitka Tex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5" name="object 5"/>
          <p:cNvSpPr txBox="1"/>
          <p:nvPr/>
        </p:nvSpPr>
        <p:spPr>
          <a:xfrm>
            <a:off x="1250391" y="5191760"/>
            <a:ext cx="917067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Out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of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estimated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50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million</a:t>
            </a:r>
            <a:r>
              <a:rPr sz="28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persons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with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dementia worldwide</a:t>
            </a:r>
            <a:endParaRPr sz="2800">
              <a:latin typeface="Sitka Text"/>
              <a:cs typeface="Sitka Tex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6103" y="392683"/>
            <a:ext cx="4486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059" y="7620"/>
              <a:ext cx="5615940" cy="6400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08419"/>
              <a:ext cx="12192000" cy="4495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78131" y="6537756"/>
            <a:ext cx="96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5957570" cy="6400800"/>
          </a:xfrm>
          <a:custGeom>
            <a:avLst/>
            <a:gdLst/>
            <a:ahLst/>
            <a:cxnLst/>
            <a:rect l="l" t="t" r="r" b="b"/>
            <a:pathLst>
              <a:path w="5957570" h="6400800">
                <a:moveTo>
                  <a:pt x="5957316" y="0"/>
                </a:moveTo>
                <a:lnTo>
                  <a:pt x="0" y="0"/>
                </a:lnTo>
                <a:lnTo>
                  <a:pt x="0" y="6400800"/>
                </a:lnTo>
                <a:lnTo>
                  <a:pt x="5957316" y="6400800"/>
                </a:lnTo>
                <a:lnTo>
                  <a:pt x="5957316" y="0"/>
                </a:lnTo>
                <a:close/>
              </a:path>
            </a:pathLst>
          </a:custGeom>
          <a:solidFill>
            <a:srgbClr val="000000">
              <a:alpha val="5764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400" y="962913"/>
            <a:ext cx="283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OBJECTIVE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40816" y="2251074"/>
            <a:ext cx="5116195" cy="35248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227329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An</a:t>
            </a:r>
            <a:r>
              <a:rPr sz="2800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early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Alzheimer's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diagnosis</a:t>
            </a:r>
            <a:r>
              <a:rPr sz="2800" spc="-10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provides</a:t>
            </a:r>
            <a:r>
              <a:rPr sz="2800" spc="-1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patients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with</a:t>
            </a:r>
            <a:r>
              <a:rPr sz="2800" spc="-5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better</a:t>
            </a:r>
            <a:r>
              <a:rPr sz="2800" spc="-5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chance</a:t>
            </a:r>
            <a:r>
              <a:rPr sz="2800" spc="-8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of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benefiting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from</a:t>
            </a:r>
            <a:r>
              <a:rPr sz="2800" spc="-10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treatment</a:t>
            </a:r>
            <a:r>
              <a:rPr sz="2800" spc="-8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Sitka Text"/>
                <a:cs typeface="Sitka Text"/>
              </a:rPr>
              <a:t>and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that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motivates</a:t>
            </a:r>
            <a:r>
              <a:rPr sz="2800" spc="-3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us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to</a:t>
            </a:r>
            <a:r>
              <a:rPr sz="2800" spc="-7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make</a:t>
            </a:r>
            <a:r>
              <a:rPr sz="2800" spc="-6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this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study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which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used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deep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learning</a:t>
            </a:r>
            <a:r>
              <a:rPr sz="2800" spc="-6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classify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Alzheimer's</a:t>
            </a:r>
            <a:r>
              <a:rPr sz="2800" spc="-1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illness</a:t>
            </a:r>
            <a:r>
              <a:rPr sz="2800" spc="-120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Sitka Text"/>
                <a:cs typeface="Sitka Text"/>
              </a:rPr>
              <a:t>into </a:t>
            </a:r>
            <a:r>
              <a:rPr sz="2800" dirty="0">
                <a:solidFill>
                  <a:srgbClr val="FFFFFF"/>
                </a:solidFill>
                <a:latin typeface="Sitka Text"/>
                <a:cs typeface="Sitka Text"/>
              </a:rPr>
              <a:t>multiple</a:t>
            </a:r>
            <a:r>
              <a:rPr sz="2800" spc="-9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itka Text"/>
                <a:cs typeface="Sitka Text"/>
              </a:rPr>
              <a:t>categories.</a:t>
            </a:r>
            <a:endParaRPr sz="2800">
              <a:latin typeface="Sitka Text"/>
              <a:cs typeface="Sitka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5008" y="1523"/>
            <a:ext cx="11267440" cy="6858000"/>
          </a:xfrm>
          <a:custGeom>
            <a:avLst/>
            <a:gdLst/>
            <a:ahLst/>
            <a:cxnLst/>
            <a:rect l="l" t="t" r="r" b="b"/>
            <a:pathLst>
              <a:path w="11267440" h="6858000">
                <a:moveTo>
                  <a:pt x="11266932" y="0"/>
                </a:moveTo>
                <a:lnTo>
                  <a:pt x="0" y="0"/>
                </a:lnTo>
                <a:lnTo>
                  <a:pt x="0" y="6858000"/>
                </a:lnTo>
                <a:lnTo>
                  <a:pt x="11266932" y="6858000"/>
                </a:lnTo>
                <a:lnTo>
                  <a:pt x="11266932" y="0"/>
                </a:lnTo>
                <a:close/>
              </a:path>
            </a:pathLst>
          </a:custGeom>
          <a:solidFill>
            <a:srgbClr val="000000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1362" y="312877"/>
            <a:ext cx="7753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IMPLEMENTED</a:t>
            </a:r>
            <a:r>
              <a:rPr sz="3600" spc="-65" dirty="0"/>
              <a:t> </a:t>
            </a:r>
            <a:r>
              <a:rPr sz="3600" dirty="0"/>
              <a:t>MODEL</a:t>
            </a:r>
            <a:r>
              <a:rPr sz="3600" spc="-40" dirty="0"/>
              <a:t> </a:t>
            </a:r>
            <a:r>
              <a:rPr sz="3600" spc="-10" dirty="0"/>
              <a:t>DIAGRAM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9132" y="1153667"/>
            <a:ext cx="7164324" cy="9235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99132" y="1153667"/>
            <a:ext cx="7164705" cy="92392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ADNI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9132" y="4102608"/>
            <a:ext cx="7164324" cy="11993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99132" y="4102608"/>
            <a:ext cx="7164705" cy="119951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(Densnet121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VGG19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SqueezeNet)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1570"/>
              </a:lnSpc>
              <a:spcBef>
                <a:spcPts val="1135"/>
              </a:spcBef>
            </a:pPr>
            <a:r>
              <a:rPr sz="1800" spc="-50" dirty="0"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9132" y="5855206"/>
            <a:ext cx="7164324" cy="9235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99132" y="5855206"/>
            <a:ext cx="7164705" cy="92392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6083" y="2077720"/>
            <a:ext cx="7170420" cy="3778885"/>
            <a:chOff x="2196083" y="2077720"/>
            <a:chExt cx="7170420" cy="3778885"/>
          </a:xfrm>
        </p:grpSpPr>
        <p:sp>
          <p:nvSpPr>
            <p:cNvPr id="12" name="object 12"/>
            <p:cNvSpPr/>
            <p:nvPr/>
          </p:nvSpPr>
          <p:spPr>
            <a:xfrm>
              <a:off x="5720842" y="2077719"/>
              <a:ext cx="119380" cy="3778885"/>
            </a:xfrm>
            <a:custGeom>
              <a:avLst/>
              <a:gdLst/>
              <a:ahLst/>
              <a:cxnLst/>
              <a:rect l="l" t="t" r="r" b="b"/>
              <a:pathLst>
                <a:path w="119379" h="3778885">
                  <a:moveTo>
                    <a:pt x="114300" y="436118"/>
                  </a:moveTo>
                  <a:lnTo>
                    <a:pt x="76136" y="435698"/>
                  </a:lnTo>
                  <a:lnTo>
                    <a:pt x="80772" y="508"/>
                  </a:lnTo>
                  <a:lnTo>
                    <a:pt x="42672" y="0"/>
                  </a:lnTo>
                  <a:lnTo>
                    <a:pt x="38036" y="435279"/>
                  </a:lnTo>
                  <a:lnTo>
                    <a:pt x="0" y="434848"/>
                  </a:lnTo>
                  <a:lnTo>
                    <a:pt x="55880" y="549783"/>
                  </a:lnTo>
                  <a:lnTo>
                    <a:pt x="104762" y="454660"/>
                  </a:lnTo>
                  <a:lnTo>
                    <a:pt x="114300" y="436118"/>
                  </a:lnTo>
                  <a:close/>
                </a:path>
                <a:path w="119379" h="3778885">
                  <a:moveTo>
                    <a:pt x="117221" y="1910080"/>
                  </a:moveTo>
                  <a:lnTo>
                    <a:pt x="79146" y="1910765"/>
                  </a:lnTo>
                  <a:lnTo>
                    <a:pt x="71882" y="1516253"/>
                  </a:lnTo>
                  <a:lnTo>
                    <a:pt x="33782" y="1517015"/>
                  </a:lnTo>
                  <a:lnTo>
                    <a:pt x="41046" y="1911438"/>
                  </a:lnTo>
                  <a:lnTo>
                    <a:pt x="2921" y="1912112"/>
                  </a:lnTo>
                  <a:lnTo>
                    <a:pt x="62103" y="2025396"/>
                  </a:lnTo>
                  <a:lnTo>
                    <a:pt x="107442" y="1930527"/>
                  </a:lnTo>
                  <a:lnTo>
                    <a:pt x="117221" y="1910080"/>
                  </a:lnTo>
                  <a:close/>
                </a:path>
                <a:path w="119379" h="3778885">
                  <a:moveTo>
                    <a:pt x="119126" y="3664254"/>
                  </a:moveTo>
                  <a:lnTo>
                    <a:pt x="81026" y="3664254"/>
                  </a:lnTo>
                  <a:lnTo>
                    <a:pt x="81026" y="3225038"/>
                  </a:lnTo>
                  <a:lnTo>
                    <a:pt x="42926" y="3225038"/>
                  </a:lnTo>
                  <a:lnTo>
                    <a:pt x="42926" y="3664254"/>
                  </a:lnTo>
                  <a:lnTo>
                    <a:pt x="4826" y="3664254"/>
                  </a:lnTo>
                  <a:lnTo>
                    <a:pt x="61976" y="3778554"/>
                  </a:lnTo>
                  <a:lnTo>
                    <a:pt x="109601" y="3683304"/>
                  </a:lnTo>
                  <a:lnTo>
                    <a:pt x="119126" y="3664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9131" y="2717292"/>
              <a:ext cx="7164324" cy="9235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9131" y="2717292"/>
              <a:ext cx="7164705" cy="923925"/>
            </a:xfrm>
            <a:custGeom>
              <a:avLst/>
              <a:gdLst/>
              <a:ahLst/>
              <a:cxnLst/>
              <a:rect l="l" t="t" r="r" b="b"/>
              <a:pathLst>
                <a:path w="7164705" h="923925">
                  <a:moveTo>
                    <a:pt x="0" y="923543"/>
                  </a:moveTo>
                  <a:lnTo>
                    <a:pt x="7164324" y="923543"/>
                  </a:lnTo>
                  <a:lnTo>
                    <a:pt x="7164324" y="0"/>
                  </a:lnTo>
                  <a:lnTo>
                    <a:pt x="0" y="0"/>
                  </a:lnTo>
                  <a:lnTo>
                    <a:pt x="0" y="923543"/>
                  </a:lnTo>
                  <a:close/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18145" y="2215260"/>
            <a:ext cx="2382520" cy="340360"/>
          </a:xfrm>
          <a:prstGeom prst="rect">
            <a:avLst/>
          </a:prstGeom>
          <a:solidFill>
            <a:srgbClr val="094158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545"/>
              </a:lnSpc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2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6" name="object 16"/>
          <p:cNvSpPr txBox="1"/>
          <p:nvPr/>
        </p:nvSpPr>
        <p:spPr>
          <a:xfrm>
            <a:off x="7077202" y="5399684"/>
            <a:ext cx="3408679" cy="340360"/>
          </a:xfrm>
          <a:prstGeom prst="rect">
            <a:avLst/>
          </a:prstGeom>
          <a:solidFill>
            <a:srgbClr val="094158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550"/>
              </a:lnSpc>
            </a:pP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ained</a:t>
            </a:r>
            <a:r>
              <a:rPr sz="2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2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9457" y="2718054"/>
            <a:ext cx="55124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Augmentation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(Zoom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Rotation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flipping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Switching)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7191" y="0"/>
            <a:ext cx="6464808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603" y="1201623"/>
            <a:ext cx="464693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FFFFFF"/>
                </a:solidFill>
                <a:latin typeface="Sitka Text"/>
                <a:cs typeface="Sitka Text"/>
              </a:rPr>
              <a:t>Comparison Between </a:t>
            </a:r>
            <a:r>
              <a:rPr sz="5400" b="1" dirty="0">
                <a:solidFill>
                  <a:srgbClr val="FFFFFF"/>
                </a:solidFill>
                <a:latin typeface="Sitka Text"/>
                <a:cs typeface="Sitka Text"/>
              </a:rPr>
              <a:t>Normal</a:t>
            </a:r>
            <a:r>
              <a:rPr sz="5400" b="1" spc="-23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5400" b="1" spc="-20" dirty="0">
                <a:solidFill>
                  <a:srgbClr val="FFFFFF"/>
                </a:solidFill>
                <a:latin typeface="Sitka Text"/>
                <a:cs typeface="Sitka Text"/>
              </a:rPr>
              <a:t>Brain </a:t>
            </a:r>
            <a:r>
              <a:rPr sz="5400" b="1" dirty="0">
                <a:solidFill>
                  <a:srgbClr val="FFFFFF"/>
                </a:solidFill>
                <a:latin typeface="Sitka Text"/>
                <a:cs typeface="Sitka Text"/>
              </a:rPr>
              <a:t>&amp;</a:t>
            </a:r>
            <a:r>
              <a:rPr sz="5400" b="1" spc="-4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5400" b="1" spc="-10" dirty="0">
                <a:solidFill>
                  <a:srgbClr val="FFFFFF"/>
                </a:solidFill>
                <a:latin typeface="Sitka Text"/>
                <a:cs typeface="Sitka Text"/>
              </a:rPr>
              <a:t>Advanced </a:t>
            </a:r>
            <a:r>
              <a:rPr sz="5400" b="1" dirty="0">
                <a:solidFill>
                  <a:srgbClr val="FFFFFF"/>
                </a:solidFill>
                <a:latin typeface="Sitka Text"/>
                <a:cs typeface="Sitka Text"/>
              </a:rPr>
              <a:t>Alzheimer’s</a:t>
            </a:r>
            <a:r>
              <a:rPr sz="5400" b="1" spc="-305" dirty="0">
                <a:solidFill>
                  <a:srgbClr val="FFFFFF"/>
                </a:solidFill>
                <a:latin typeface="Sitka Text"/>
                <a:cs typeface="Sitka Text"/>
              </a:rPr>
              <a:t> </a:t>
            </a:r>
            <a:r>
              <a:rPr sz="5400" b="1" spc="-50" dirty="0">
                <a:solidFill>
                  <a:srgbClr val="FFFFFF"/>
                </a:solidFill>
                <a:latin typeface="Sitka Text"/>
                <a:cs typeface="Sitka Text"/>
              </a:rPr>
              <a:t>.</a:t>
            </a:r>
            <a:endParaRPr sz="5400">
              <a:latin typeface="Sitka Text"/>
              <a:cs typeface="Sitka Tex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84381" y="6477914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0"/>
            <a:ext cx="6714744" cy="68579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0051" y="1820621"/>
            <a:ext cx="4457700" cy="247840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65"/>
              </a:spcBef>
            </a:pPr>
            <a:r>
              <a:rPr sz="5400" dirty="0"/>
              <a:t>Symptoms</a:t>
            </a:r>
            <a:r>
              <a:rPr sz="5400" spc="-15" dirty="0"/>
              <a:t> </a:t>
            </a:r>
            <a:r>
              <a:rPr sz="5400" spc="-25" dirty="0"/>
              <a:t>of </a:t>
            </a:r>
            <a:r>
              <a:rPr sz="5400" spc="-10" dirty="0"/>
              <a:t>Alzheimer's Disease</a:t>
            </a:r>
            <a:endParaRPr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980</Words>
  <Application>Microsoft Office PowerPoint</Application>
  <PresentationFormat>Widescreen</PresentationFormat>
  <Paragraphs>215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MT</vt:lpstr>
      <vt:lpstr>Calibri</vt:lpstr>
      <vt:lpstr>Courier New</vt:lpstr>
      <vt:lpstr>Sitka Text</vt:lpstr>
      <vt:lpstr>Times New Roman</vt:lpstr>
      <vt:lpstr>Wingdings</vt:lpstr>
      <vt:lpstr>Office Theme</vt:lpstr>
      <vt:lpstr>Early Detection of Alzheimer's Disease</vt:lpstr>
      <vt:lpstr>TEAM MEMBERS</vt:lpstr>
      <vt:lpstr>INDEX</vt:lpstr>
      <vt:lpstr>INTRODUCTION</vt:lpstr>
      <vt:lpstr>INTRODUCTION</vt:lpstr>
      <vt:lpstr>OBJECTIVE</vt:lpstr>
      <vt:lpstr>IMPLEMENTED MODEL DIAGRAM</vt:lpstr>
      <vt:lpstr>PowerPoint Presentation</vt:lpstr>
      <vt:lpstr>Symptoms of Alzheimer's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RELATED WORK</vt:lpstr>
      <vt:lpstr>PowerPoint Presentation</vt:lpstr>
      <vt:lpstr>1-DenseNet121</vt:lpstr>
      <vt:lpstr>Training and Validation Loss in DenseNet121&amp; confusion matrix</vt:lpstr>
      <vt:lpstr>2-VGG19</vt:lpstr>
      <vt:lpstr>Training and Validation Loss in VGG19 &amp; confusion matrix</vt:lpstr>
      <vt:lpstr>RESULTS COMPARISON</vt:lpstr>
      <vt:lpstr>COMPARISON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tasneem abobakr</dc:creator>
  <cp:lastModifiedBy>Devansh .</cp:lastModifiedBy>
  <cp:revision>2</cp:revision>
  <dcterms:created xsi:type="dcterms:W3CDTF">2024-04-19T07:02:55Z</dcterms:created>
  <dcterms:modified xsi:type="dcterms:W3CDTF">2024-04-19T09:17:06Z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2024-04-19T00:00:00Z</vt:filetime>
  </property>
  <property fmtid="{D5CDD505-2E9C-101B-9397-08002B2CF9AE}" pid="5" name="Producer">
    <vt:lpwstr>Microsoft® PowerPoint® for Office 365</vt:lpwstr>
  </property>
</Properties>
</file>